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22"/>
  </p:notesMasterIdLst>
  <p:sldIdLst>
    <p:sldId id="256" r:id="rId2"/>
    <p:sldId id="257" r:id="rId3"/>
    <p:sldId id="422" r:id="rId4"/>
    <p:sldId id="410" r:id="rId5"/>
    <p:sldId id="405" r:id="rId6"/>
    <p:sldId id="406" r:id="rId7"/>
    <p:sldId id="407" r:id="rId8"/>
    <p:sldId id="408" r:id="rId9"/>
    <p:sldId id="411" r:id="rId10"/>
    <p:sldId id="412" r:id="rId11"/>
    <p:sldId id="414" r:id="rId12"/>
    <p:sldId id="413" r:id="rId13"/>
    <p:sldId id="380" r:id="rId14"/>
    <p:sldId id="415" r:id="rId15"/>
    <p:sldId id="416" r:id="rId16"/>
    <p:sldId id="417" r:id="rId17"/>
    <p:sldId id="418" r:id="rId18"/>
    <p:sldId id="419" r:id="rId19"/>
    <p:sldId id="420" r:id="rId20"/>
    <p:sldId id="42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44"/>
    <p:restoredTop sz="86169"/>
  </p:normalViewPr>
  <p:slideViewPr>
    <p:cSldViewPr snapToGrid="0">
      <p:cViewPr varScale="1">
        <p:scale>
          <a:sx n="92" d="100"/>
          <a:sy n="92" d="100"/>
        </p:scale>
        <p:origin x="8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png>
</file>

<file path=ppt/media/image3.tiff>
</file>

<file path=ppt/media/image4.tiff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BB8A52-8AC5-C74C-97FB-632C448F3674}" type="datetimeFigureOut">
              <a:rPr lang="en-US" smtClean="0"/>
              <a:t>2/14/24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6506D-5C9B-294C-B2AE-15ACE8B5B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16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171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044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8080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756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Print versus return -- use 2 functions!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1019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368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321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7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2/14/24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5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2/14/24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22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862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148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2/14/24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3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2/14/24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116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2/14/24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2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6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2/14/24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4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2/14/24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67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2/14/24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7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jcrouser.github.io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66711-FD41-BF2C-3200-E86657F10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 to Coding with Python– More Functions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E8CA1-49DD-7D0B-3796-B4A0CE9405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Ab Mosca (they/them)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C47612-0F01-5A1D-003F-59C048DD3D08}"/>
              </a:ext>
            </a:extLst>
          </p:cNvPr>
          <p:cNvSpPr txBox="1"/>
          <p:nvPr/>
        </p:nvSpPr>
        <p:spPr>
          <a:xfrm>
            <a:off x="2286000" y="6342185"/>
            <a:ext cx="7444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Slides based off slides courtesy of Jordan Crouser (</a:t>
            </a:r>
            <a:r>
              <a:rPr lang="en-US" dirty="0">
                <a:hlinkClick r:id="rId2"/>
              </a:rPr>
              <a:t>https://jcrouser.github.io/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90532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recap: function calls</a:t>
            </a:r>
            <a:endParaRPr lang="en-US" b="1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6CC4A28-5465-E543-85EE-302FE86A3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85091" y="1123837"/>
            <a:ext cx="7830036" cy="487680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DADF9-BA6D-AE4F-AFFD-56322A778C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80" t="13180" r="12417" b="39557"/>
          <a:stretch/>
        </p:blipFill>
        <p:spPr>
          <a:xfrm>
            <a:off x="4556848" y="1766776"/>
            <a:ext cx="6186487" cy="230504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0AC0B3-9F0A-484C-90F6-D864DD6750D8}"/>
              </a:ext>
            </a:extLst>
          </p:cNvPr>
          <p:cNvSpPr/>
          <p:nvPr/>
        </p:nvSpPr>
        <p:spPr>
          <a:xfrm>
            <a:off x="4542560" y="4452825"/>
            <a:ext cx="2786063" cy="3857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3333A-2C45-5345-BBAC-F0E89B8BAFDA}"/>
              </a:ext>
            </a:extLst>
          </p:cNvPr>
          <p:cNvSpPr/>
          <p:nvPr/>
        </p:nvSpPr>
        <p:spPr>
          <a:xfrm>
            <a:off x="5014047" y="4171836"/>
            <a:ext cx="2786063" cy="3857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21FAC1A-1DB8-FE48-B75B-657B039F41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1313" y="1533355"/>
            <a:ext cx="799715" cy="799715"/>
          </a:xfrm>
          <a:prstGeom prst="rect">
            <a:avLst/>
          </a:prstGeom>
        </p:spPr>
      </p:pic>
      <p:sp>
        <p:nvSpPr>
          <p:cNvPr id="6" name="Folded Corner 5">
            <a:extLst>
              <a:ext uri="{FF2B5EF4-FFF2-40B4-BE49-F238E27FC236}">
                <a16:creationId xmlns:a16="http://schemas.microsoft.com/office/drawing/2014/main" id="{110E4C93-FD9F-354A-96BE-9942ED1B5DA7}"/>
              </a:ext>
            </a:extLst>
          </p:cNvPr>
          <p:cNvSpPr/>
          <p:nvPr/>
        </p:nvSpPr>
        <p:spPr>
          <a:xfrm>
            <a:off x="6928572" y="3428602"/>
            <a:ext cx="400050" cy="400050"/>
          </a:xfrm>
          <a:prstGeom prst="foldedCorner">
            <a:avLst/>
          </a:prstGeom>
          <a:solidFill>
            <a:schemeClr val="bg1"/>
          </a:solidFill>
          <a:ln>
            <a:solidFill>
              <a:srgbClr val="00347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003470"/>
                </a:solidFill>
                <a:latin typeface="Courier" pitchFamily="2" charset="0"/>
              </a:rPr>
              <a:t>5</a:t>
            </a:r>
            <a:endParaRPr lang="en-US" dirty="0">
              <a:solidFill>
                <a:srgbClr val="003470"/>
              </a:solidFill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806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0.25 L 0.33767 0.2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75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3767 0.25 L 0.37031 0.25 C 0.38507 0.25 0.4033 0.27407 0.4033 0.29352 L 0.4033 0.3375 " pathEditMode="relative" rAng="0" ptsTypes="AAAA">
                                      <p:cBhvr>
                                        <p:cTn id="1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81" y="4375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5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2.22222E-6 L 0.03282 -2.22222E-6 C 0.0474 -2.22222E-6 0.06563 0.02408 0.06563 0.04398 L 0.06563 0.0882 " pathEditMode="relative" rAng="0" ptsTypes="AAAA">
                                      <p:cBhvr>
                                        <p:cTn id="2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81" y="43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563 0.09028 L -0.19687 0.10278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12" y="0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6" grpId="0" animBg="1"/>
      <p:bldP spid="6" grpId="1" animBg="1"/>
      <p:bldP spid="6" grpId="2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 vs. calls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Function Definition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Step-by-step </a:t>
            </a:r>
            <a:r>
              <a:rPr lang="en-US" b="1" dirty="0"/>
              <a:t>instructions</a:t>
            </a:r>
            <a:r>
              <a:rPr lang="en-US" dirty="0"/>
              <a:t> for how to perform a given set of operations</a:t>
            </a:r>
          </a:p>
          <a:p>
            <a:r>
              <a:rPr lang="en-US" dirty="0"/>
              <a:t>Analogy: a </a:t>
            </a:r>
            <a:r>
              <a:rPr lang="en-US" b="1" dirty="0"/>
              <a:t>recipe</a:t>
            </a:r>
          </a:p>
          <a:p>
            <a:r>
              <a:rPr lang="en-US" dirty="0"/>
              <a:t>Think of the function’s name as </a:t>
            </a:r>
            <a:r>
              <a:rPr lang="en-US" b="1" dirty="0"/>
              <a:t>shorthand</a:t>
            </a:r>
            <a:r>
              <a:rPr lang="en-US" dirty="0"/>
              <a:t>     	 </a:t>
            </a:r>
            <a:r>
              <a:rPr lang="en-US" sz="1400" dirty="0"/>
              <a:t>(i.e. “okay, when I say </a:t>
            </a:r>
            <a:r>
              <a:rPr lang="en-US" sz="1400" b="1" dirty="0" err="1">
                <a:latin typeface="Courier" charset="0"/>
                <a:ea typeface="Courier" charset="0"/>
                <a:cs typeface="Courier" charset="0"/>
              </a:rPr>
              <a:t>do_something</a:t>
            </a:r>
            <a:r>
              <a:rPr lang="en-US" sz="1400" b="1" dirty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sz="1400" dirty="0"/>
              <a:t>, here’s what I want you to do”)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Function Call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An </a:t>
            </a:r>
            <a:r>
              <a:rPr lang="en-US" b="1" dirty="0"/>
              <a:t>actual request</a:t>
            </a:r>
            <a:r>
              <a:rPr lang="en-US" dirty="0"/>
              <a:t> to perform the operations</a:t>
            </a:r>
          </a:p>
          <a:p>
            <a:r>
              <a:rPr lang="en-US" b="1" dirty="0"/>
              <a:t>Control</a:t>
            </a:r>
            <a:r>
              <a:rPr lang="en-US" dirty="0"/>
              <a:t> is turned over to the “minion” (temporarily)</a:t>
            </a:r>
          </a:p>
          <a:p>
            <a:r>
              <a:rPr lang="en-US" dirty="0"/>
              <a:t>Once complete, we go back to the </a:t>
            </a:r>
            <a:r>
              <a:rPr lang="en-US" b="1" dirty="0"/>
              <a:t>exact place </a:t>
            </a:r>
            <a:r>
              <a:rPr lang="en-US" dirty="0"/>
              <a:t>in the program where the call was issued</a:t>
            </a:r>
          </a:p>
        </p:txBody>
      </p:sp>
    </p:spTree>
    <p:extLst>
      <p:ext uri="{BB962C8B-B14F-4D97-AF65-F5344CB8AC3E}">
        <p14:creationId xmlns:p14="http://schemas.microsoft.com/office/powerpoint/2010/main" val="324146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What does it mean for a function </a:t>
            </a:r>
          </a:p>
          <a:p>
            <a:pPr marL="0" indent="0" algn="ctr">
              <a:buNone/>
            </a:pPr>
            <a:r>
              <a:rPr lang="en-US" sz="2800" dirty="0"/>
              <a:t>to </a:t>
            </a:r>
            <a:r>
              <a:rPr lang="en-US" sz="2800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2800" dirty="0">
                <a:solidFill>
                  <a:srgbClr val="FF9100"/>
                </a:solidFill>
              </a:rPr>
              <a:t> </a:t>
            </a:r>
            <a:r>
              <a:rPr lang="en-US" sz="2800" dirty="0"/>
              <a:t>a value?</a:t>
            </a:r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And what’s the difference </a:t>
            </a:r>
          </a:p>
          <a:p>
            <a:pPr marL="0" indent="0" algn="ctr">
              <a:buNone/>
            </a:pPr>
            <a:r>
              <a:rPr lang="en-US" sz="2800" dirty="0"/>
              <a:t>between </a:t>
            </a:r>
            <a:r>
              <a:rPr lang="en-US" sz="2800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2800" dirty="0">
                <a:solidFill>
                  <a:srgbClr val="FF9100"/>
                </a:solidFill>
              </a:rPr>
              <a:t> </a:t>
            </a:r>
            <a:r>
              <a:rPr lang="en-US" sz="2800" dirty="0"/>
              <a:t>and </a:t>
            </a:r>
            <a:r>
              <a:rPr lang="en-US" sz="2800" b="1" dirty="0">
                <a:latin typeface="Courier" charset="0"/>
                <a:ea typeface="Courier" charset="0"/>
                <a:cs typeface="Courier" charset="0"/>
              </a:rPr>
              <a:t>print(</a:t>
            </a:r>
            <a:r>
              <a:rPr lang="mr-IN" sz="2800" b="1" dirty="0">
                <a:latin typeface="Courier" charset="0"/>
                <a:ea typeface="Courier" charset="0"/>
                <a:cs typeface="Courier" charset="0"/>
              </a:rPr>
              <a:t>…</a:t>
            </a:r>
            <a:r>
              <a:rPr lang="en-US" sz="2800" b="1" dirty="0">
                <a:latin typeface="Courier" charset="0"/>
                <a:ea typeface="Courier" charset="0"/>
                <a:cs typeface="Courier" charset="0"/>
              </a:rPr>
              <a:t>)</a:t>
            </a:r>
            <a:r>
              <a:rPr lang="en-US" sz="2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702328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BE76FFD-28D5-DD4D-9D64-684998091225}"/>
              </a:ext>
            </a:extLst>
          </p:cNvPr>
          <p:cNvGrpSpPr/>
          <p:nvPr/>
        </p:nvGrpSpPr>
        <p:grpSpPr>
          <a:xfrm>
            <a:off x="5173736" y="1736077"/>
            <a:ext cx="4951562" cy="3802745"/>
            <a:chOff x="2096219" y="2052401"/>
            <a:chExt cx="4951562" cy="380274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C3C505B-DAD3-C74E-B20F-6346ACA79C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5849"/>
            <a:stretch/>
          </p:blipFill>
          <p:spPr>
            <a:xfrm>
              <a:off x="2096219" y="2052401"/>
              <a:ext cx="4951562" cy="209759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F77355D-6DD6-BA46-AB06-2B0E11D981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8679"/>
            <a:stretch/>
          </p:blipFill>
          <p:spPr>
            <a:xfrm>
              <a:off x="2682815" y="3757553"/>
              <a:ext cx="3778370" cy="20975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01662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pxleyes.com/images/contests/rube%20goldberg/fullsize/rube%20goldberg_4a3c0e06144db_hir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1098" y="937657"/>
            <a:ext cx="6065294" cy="4973541"/>
          </a:xfrm>
          <a:prstGeom prst="rect">
            <a:avLst/>
          </a:prstGeom>
          <a:noFill/>
          <a:ln>
            <a:solidFill>
              <a:srgbClr val="00347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Rube Goldberg machine</a:t>
            </a:r>
          </a:p>
        </p:txBody>
      </p:sp>
      <p:sp>
        <p:nvSpPr>
          <p:cNvPr id="4" name="Rectangle 3"/>
          <p:cNvSpPr/>
          <p:nvPr/>
        </p:nvSpPr>
        <p:spPr>
          <a:xfrm>
            <a:off x="1492197" y="6581002"/>
            <a:ext cx="215601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1"/>
                </a:solidFill>
              </a:rPr>
              <a:t>“Remote” - by </a:t>
            </a:r>
            <a:r>
              <a:rPr lang="en-US" sz="1200" dirty="0" err="1">
                <a:solidFill>
                  <a:schemeClr val="accent1"/>
                </a:solidFill>
              </a:rPr>
              <a:t>philister</a:t>
            </a:r>
            <a:endParaRPr lang="en-US" sz="1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7204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def</a:t>
            </a:r>
            <a:r>
              <a:rPr lang="en-US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addOne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(x):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Take the value of x, and add 1 to it</a:t>
            </a:r>
          </a:p>
          <a:p>
            <a:r>
              <a:rPr lang="en-US" sz="2800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2800" dirty="0">
                <a:solidFill>
                  <a:srgbClr val="FF9100"/>
                </a:solidFill>
              </a:rPr>
              <a:t> </a:t>
            </a:r>
            <a:r>
              <a:rPr lang="en-US" sz="2800" dirty="0"/>
              <a:t>the modified value</a:t>
            </a:r>
          </a:p>
        </p:txBody>
      </p:sp>
    </p:spTree>
    <p:extLst>
      <p:ext uri="{BB962C8B-B14F-4D97-AF65-F5344CB8AC3E}">
        <p14:creationId xmlns:p14="http://schemas.microsoft.com/office/powerpoint/2010/main" val="2456273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807" y="1123837"/>
            <a:ext cx="3460099" cy="4601183"/>
          </a:xfrm>
        </p:spPr>
        <p:txBody>
          <a:bodyPr/>
          <a:lstStyle/>
          <a:p>
            <a:r>
              <a:rPr lang="en-US" dirty="0" err="1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def</a:t>
            </a:r>
            <a:r>
              <a:rPr lang="en-US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doubleIt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(x):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Take the value of x, and double it (i.e. multiply by 2)</a:t>
            </a:r>
          </a:p>
          <a:p>
            <a:r>
              <a:rPr lang="en-US" sz="2800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2800" dirty="0">
                <a:solidFill>
                  <a:srgbClr val="FF9100"/>
                </a:solidFill>
              </a:rPr>
              <a:t> </a:t>
            </a:r>
            <a:r>
              <a:rPr lang="en-US" sz="2800" dirty="0"/>
              <a:t>the modified value</a:t>
            </a:r>
          </a:p>
        </p:txBody>
      </p:sp>
    </p:spTree>
    <p:extLst>
      <p:ext uri="{BB962C8B-B14F-4D97-AF65-F5344CB8AC3E}">
        <p14:creationId xmlns:p14="http://schemas.microsoft.com/office/powerpoint/2010/main" val="3518505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918" y="1123837"/>
            <a:ext cx="2711955" cy="4601183"/>
          </a:xfrm>
        </p:spPr>
        <p:txBody>
          <a:bodyPr/>
          <a:lstStyle/>
          <a:p>
            <a:r>
              <a:rPr lang="en-US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def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printWithStars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(x):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Look at the value of x</a:t>
            </a:r>
          </a:p>
          <a:p>
            <a:r>
              <a:rPr lang="en-US" sz="2800" dirty="0"/>
              <a:t>Print it out as *’s (i.e. if x = 3, print ***)</a:t>
            </a:r>
          </a:p>
          <a:p>
            <a:r>
              <a:rPr lang="en-US" sz="2800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2800" dirty="0">
                <a:solidFill>
                  <a:srgbClr val="FF9100"/>
                </a:solidFill>
              </a:rPr>
              <a:t> </a:t>
            </a:r>
            <a:r>
              <a:rPr lang="en-US" sz="2800" dirty="0"/>
              <a:t>nothing</a:t>
            </a:r>
          </a:p>
        </p:txBody>
      </p:sp>
    </p:spTree>
    <p:extLst>
      <p:ext uri="{BB962C8B-B14F-4D97-AF65-F5344CB8AC3E}">
        <p14:creationId xmlns:p14="http://schemas.microsoft.com/office/powerpoint/2010/main" val="17431568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def</a:t>
            </a:r>
            <a:r>
              <a:rPr lang="en-US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woohoo():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9268" y="864108"/>
            <a:ext cx="7920950" cy="5120640"/>
          </a:xfrm>
        </p:spPr>
        <p:txBody>
          <a:bodyPr>
            <a:normAutofit/>
          </a:bodyPr>
          <a:lstStyle/>
          <a:p>
            <a:r>
              <a:rPr lang="en-US" sz="2800" dirty="0"/>
              <a:t>Print “WOO HOO!”</a:t>
            </a:r>
          </a:p>
          <a:p>
            <a:r>
              <a:rPr lang="en-US" sz="2800" dirty="0"/>
              <a:t>Call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printWithStars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800" dirty="0" err="1">
                <a:latin typeface="Courier" pitchFamily="2" charset="0"/>
              </a:rPr>
              <a:t>addOne</a:t>
            </a:r>
            <a:r>
              <a:rPr lang="en-US" sz="2800" dirty="0">
                <a:latin typeface="Courier" pitchFamily="2" charset="0"/>
              </a:rPr>
              <a:t>(</a:t>
            </a:r>
            <a:r>
              <a:rPr lang="en-US" sz="2800" dirty="0" err="1">
                <a:latin typeface="Courier" pitchFamily="2" charset="0"/>
              </a:rPr>
              <a:t>doubleIt</a:t>
            </a:r>
            <a:r>
              <a:rPr lang="en-US" sz="2800" dirty="0">
                <a:latin typeface="Courier" pitchFamily="2" charset="0"/>
              </a:rPr>
              <a:t>(2))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2800" b="1" dirty="0">
                <a:solidFill>
                  <a:srgbClr val="FF9100"/>
                </a:solidFill>
                <a:latin typeface="Courier" charset="0"/>
                <a:ea typeface="Courier" charset="0"/>
                <a:cs typeface="Courier" charset="0"/>
              </a:rPr>
              <a:t>return</a:t>
            </a:r>
            <a:r>
              <a:rPr lang="en-US" sz="2800" dirty="0">
                <a:solidFill>
                  <a:srgbClr val="FF9100"/>
                </a:solidFill>
              </a:rPr>
              <a:t> </a:t>
            </a:r>
            <a:r>
              <a:rPr lang="en-US" sz="2800" dirty="0"/>
              <a:t>nothing</a:t>
            </a:r>
          </a:p>
        </p:txBody>
      </p:sp>
    </p:spTree>
    <p:extLst>
      <p:ext uri="{BB962C8B-B14F-4D97-AF65-F5344CB8AC3E}">
        <p14:creationId xmlns:p14="http://schemas.microsoft.com/office/powerpoint/2010/main" val="2030778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Lingering questions?</a:t>
            </a:r>
          </a:p>
        </p:txBody>
      </p:sp>
    </p:spTree>
    <p:extLst>
      <p:ext uri="{BB962C8B-B14F-4D97-AF65-F5344CB8AC3E}">
        <p14:creationId xmlns:p14="http://schemas.microsoft.com/office/powerpoint/2010/main" val="1902687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330C2-52A4-1ABA-980B-56FBC97F3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E50F6-429C-715A-C25C-1C7744AED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Next Tuesday (02/2) is a Monday Schedule</a:t>
            </a:r>
          </a:p>
        </p:txBody>
      </p:sp>
    </p:spTree>
    <p:extLst>
      <p:ext uri="{BB962C8B-B14F-4D97-AF65-F5344CB8AC3E}">
        <p14:creationId xmlns:p14="http://schemas.microsoft.com/office/powerpoint/2010/main" val="1085546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945EEF3-E346-5545-BC22-2742EB29F113}"/>
              </a:ext>
            </a:extLst>
          </p:cNvPr>
          <p:cNvGrpSpPr/>
          <p:nvPr/>
        </p:nvGrpSpPr>
        <p:grpSpPr>
          <a:xfrm>
            <a:off x="5039779" y="920817"/>
            <a:ext cx="5077315" cy="5417638"/>
            <a:chOff x="1631950" y="585461"/>
            <a:chExt cx="5878513" cy="6272539"/>
          </a:xfrm>
        </p:grpSpPr>
        <p:pic>
          <p:nvPicPr>
            <p:cNvPr id="1026" name="Picture 2" descr="KEEP CALM AND MODULARIZE YOUR CODE">
              <a:extLst>
                <a:ext uri="{FF2B5EF4-FFF2-40B4-BE49-F238E27FC236}">
                  <a16:creationId xmlns:a16="http://schemas.microsoft.com/office/drawing/2014/main" id="{BF2073B4-AF18-F04A-BBFA-B0EF51EB4EE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310"/>
            <a:stretch/>
          </p:blipFill>
          <p:spPr bwMode="auto">
            <a:xfrm>
              <a:off x="1631950" y="1941534"/>
              <a:ext cx="5878513" cy="4916466"/>
            </a:xfrm>
            <a:prstGeom prst="rect">
              <a:avLst/>
            </a:prstGeom>
            <a:noFill/>
            <a:effectLst>
              <a:glow rad="101600">
                <a:srgbClr val="FFC000">
                  <a:alpha val="60000"/>
                </a:srgb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2" descr="KEEP CALM AND MODULARIZE YOUR CODE">
              <a:extLst>
                <a:ext uri="{FF2B5EF4-FFF2-40B4-BE49-F238E27FC236}">
                  <a16:creationId xmlns:a16="http://schemas.microsoft.com/office/drawing/2014/main" id="{DB62FA14-69FA-4745-8CB7-4108C3943C6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229" t="2010" r="36349" b="77500"/>
            <a:stretch/>
          </p:blipFill>
          <p:spPr bwMode="auto">
            <a:xfrm>
              <a:off x="3794592" y="585461"/>
              <a:ext cx="1553228" cy="1405264"/>
            </a:xfrm>
            <a:prstGeom prst="rect">
              <a:avLst/>
            </a:prstGeom>
            <a:noFill/>
            <a:effectLst>
              <a:glow rad="101600">
                <a:srgbClr val="FFC000">
                  <a:alpha val="60000"/>
                </a:srgbClr>
              </a:glo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63808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DC11E2-5A81-DD48-AF33-F72B8B0674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0CBB9-A9C0-0C95-F7F8-00D42AE09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F2E90-8710-25CD-5988-4BFB472762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Recap defining and calling functions </a:t>
            </a:r>
          </a:p>
          <a:p>
            <a:r>
              <a:rPr lang="en-US" sz="2800" dirty="0"/>
              <a:t>String functions together</a:t>
            </a:r>
          </a:p>
        </p:txBody>
      </p:sp>
    </p:spTree>
    <p:extLst>
      <p:ext uri="{BB962C8B-B14F-4D97-AF65-F5344CB8AC3E}">
        <p14:creationId xmlns:p14="http://schemas.microsoft.com/office/powerpoint/2010/main" val="237687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recap: a “function definition”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6CC4A28-5465-E543-85EE-302FE86A3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94146" y="1123837"/>
            <a:ext cx="7830036" cy="487680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DADF9-BA6D-AE4F-AFFD-56322A778C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80" t="13185" r="12417" b="44925"/>
          <a:stretch/>
        </p:blipFill>
        <p:spPr>
          <a:xfrm>
            <a:off x="4265903" y="1766776"/>
            <a:ext cx="6186487" cy="204311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0AC0B3-9F0A-484C-90F6-D864DD6750D8}"/>
              </a:ext>
            </a:extLst>
          </p:cNvPr>
          <p:cNvSpPr/>
          <p:nvPr/>
        </p:nvSpPr>
        <p:spPr>
          <a:xfrm>
            <a:off x="4251615" y="4124213"/>
            <a:ext cx="2786063" cy="714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530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recap: a “function definition”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6CC4A28-5465-E543-85EE-302FE86A3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49564" y="990600"/>
            <a:ext cx="7830036" cy="487680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DADF9-BA6D-AE4F-AFFD-56322A778C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09" t="12972" r="56518" b="80051"/>
          <a:stretch/>
        </p:blipFill>
        <p:spPr>
          <a:xfrm>
            <a:off x="4863913" y="1623237"/>
            <a:ext cx="2190307" cy="34024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0864173-9151-D242-B666-92742F8B165F}"/>
              </a:ext>
            </a:extLst>
          </p:cNvPr>
          <p:cNvGrpSpPr/>
          <p:nvPr/>
        </p:nvGrpSpPr>
        <p:grpSpPr>
          <a:xfrm>
            <a:off x="5928081" y="546504"/>
            <a:ext cx="2155243" cy="1943878"/>
            <a:chOff x="4375620" y="2459853"/>
            <a:chExt cx="2155243" cy="194387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42CC78-4E05-E543-9917-F4F3C8E1E1C4}"/>
                </a:ext>
              </a:extLst>
            </p:cNvPr>
            <p:cNvSpPr txBox="1"/>
            <p:nvPr/>
          </p:nvSpPr>
          <p:spPr>
            <a:xfrm>
              <a:off x="5318672" y="2459853"/>
              <a:ext cx="121219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 name</a:t>
              </a: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544C9DC5-8B25-A043-91D2-F063D4BE0FB9}"/>
                </a:ext>
              </a:extLst>
            </p:cNvPr>
            <p:cNvSpPr/>
            <p:nvPr/>
          </p:nvSpPr>
          <p:spPr>
            <a:xfrm rot="560225" flipH="1">
              <a:off x="4375620" y="2593968"/>
              <a:ext cx="1801045" cy="1809763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6502416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CE47EBAE-0293-3749-9E69-74891E333A70}"/>
              </a:ext>
            </a:extLst>
          </p:cNvPr>
          <p:cNvSpPr/>
          <p:nvPr/>
        </p:nvSpPr>
        <p:spPr>
          <a:xfrm>
            <a:off x="4307033" y="3990976"/>
            <a:ext cx="2786063" cy="714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DE325F-7780-494A-98EC-116F6ECB411D}"/>
              </a:ext>
            </a:extLst>
          </p:cNvPr>
          <p:cNvSpPr txBox="1"/>
          <p:nvPr/>
        </p:nvSpPr>
        <p:spPr>
          <a:xfrm>
            <a:off x="4000946" y="5400960"/>
            <a:ext cx="68082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3470"/>
                </a:solidFill>
              </a:rPr>
              <a:t>Convention</a:t>
            </a:r>
            <a:r>
              <a:rPr lang="en-US" sz="2400" dirty="0">
                <a:solidFill>
                  <a:srgbClr val="003470"/>
                </a:solidFill>
              </a:rPr>
              <a:t>: use </a:t>
            </a:r>
            <a:r>
              <a:rPr lang="en-US" sz="2400" b="1" dirty="0">
                <a:solidFill>
                  <a:srgbClr val="003470"/>
                </a:solidFill>
                <a:latin typeface="Courier" pitchFamily="2" charset="0"/>
              </a:rPr>
              <a:t>_underscores_</a:t>
            </a:r>
            <a:r>
              <a:rPr lang="en-US" sz="2400" b="1" dirty="0">
                <a:solidFill>
                  <a:srgbClr val="003470"/>
                </a:solidFill>
              </a:rPr>
              <a:t> </a:t>
            </a:r>
            <a:r>
              <a:rPr lang="en-US" sz="2400" dirty="0">
                <a:solidFill>
                  <a:srgbClr val="003470"/>
                </a:solidFill>
              </a:rPr>
              <a:t>or </a:t>
            </a:r>
            <a:r>
              <a:rPr lang="en-US" sz="2400" b="1" dirty="0">
                <a:solidFill>
                  <a:srgbClr val="003470"/>
                </a:solidFill>
                <a:latin typeface="Courier" pitchFamily="2" charset="0"/>
              </a:rPr>
              <a:t>camelCase</a:t>
            </a:r>
          </a:p>
        </p:txBody>
      </p:sp>
    </p:spTree>
    <p:extLst>
      <p:ext uri="{BB962C8B-B14F-4D97-AF65-F5344CB8AC3E}">
        <p14:creationId xmlns:p14="http://schemas.microsoft.com/office/powerpoint/2010/main" val="1208539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recap: a “function definition”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6CC4A28-5465-E543-85EE-302FE86A3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83310" y="1585501"/>
            <a:ext cx="7830036" cy="487680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DADF9-BA6D-AE4F-AFFD-56322A778C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62" t="13184" r="85306" b="80051"/>
          <a:stretch/>
        </p:blipFill>
        <p:spPr>
          <a:xfrm>
            <a:off x="4169354" y="2228440"/>
            <a:ext cx="464510" cy="329941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0864173-9151-D242-B666-92742F8B165F}"/>
              </a:ext>
            </a:extLst>
          </p:cNvPr>
          <p:cNvGrpSpPr/>
          <p:nvPr/>
        </p:nvGrpSpPr>
        <p:grpSpPr>
          <a:xfrm>
            <a:off x="4304490" y="1123837"/>
            <a:ext cx="3259978" cy="1961447"/>
            <a:chOff x="4375620" y="2442284"/>
            <a:chExt cx="3259978" cy="196144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42CC78-4E05-E543-9917-F4F3C8E1E1C4}"/>
                </a:ext>
              </a:extLst>
            </p:cNvPr>
            <p:cNvSpPr txBox="1"/>
            <p:nvPr/>
          </p:nvSpPr>
          <p:spPr>
            <a:xfrm>
              <a:off x="5152226" y="2442284"/>
              <a:ext cx="248337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defined using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the </a:t>
              </a:r>
              <a:r>
                <a:rPr lang="en-US" sz="2400" b="1" dirty="0">
                  <a:solidFill>
                    <a:srgbClr val="FF9100"/>
                  </a:solidFill>
                  <a:latin typeface="Courier" pitchFamily="2" charset="0"/>
                  <a:cs typeface="Arial" panose="020B0604020202020204" pitchFamily="34" charset="0"/>
                </a:rPr>
                <a:t>def</a:t>
              </a:r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keyword</a:t>
              </a: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544C9DC5-8B25-A043-91D2-F063D4BE0FB9}"/>
                </a:ext>
              </a:extLst>
            </p:cNvPr>
            <p:cNvSpPr/>
            <p:nvPr/>
          </p:nvSpPr>
          <p:spPr>
            <a:xfrm rot="560225" flipH="1">
              <a:off x="4375620" y="2593968"/>
              <a:ext cx="1801045" cy="1809763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6502416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B34500CF-10BE-5D41-97F5-D397FE3F9E51}"/>
              </a:ext>
            </a:extLst>
          </p:cNvPr>
          <p:cNvSpPr/>
          <p:nvPr/>
        </p:nvSpPr>
        <p:spPr>
          <a:xfrm>
            <a:off x="4140779" y="4585877"/>
            <a:ext cx="2786063" cy="714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969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recap: a “function definition”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6CC4A28-5465-E543-85EE-302FE86A3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45309" y="1123837"/>
            <a:ext cx="7830036" cy="487680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DADF9-BA6D-AE4F-AFFD-56322A778C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68" t="19631" r="11867" b="51368"/>
          <a:stretch/>
        </p:blipFill>
        <p:spPr>
          <a:xfrm>
            <a:off x="5417127" y="2081100"/>
            <a:ext cx="5729288" cy="141446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0864173-9151-D242-B666-92742F8B165F}"/>
              </a:ext>
            </a:extLst>
          </p:cNvPr>
          <p:cNvGrpSpPr/>
          <p:nvPr/>
        </p:nvGrpSpPr>
        <p:grpSpPr>
          <a:xfrm>
            <a:off x="3577326" y="1330769"/>
            <a:ext cx="2477747" cy="1801045"/>
            <a:chOff x="2886456" y="3110880"/>
            <a:chExt cx="2477747" cy="180104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42CC78-4E05-E543-9917-F4F3C8E1E1C4}"/>
                </a:ext>
              </a:extLst>
            </p:cNvPr>
            <p:cNvSpPr txBox="1"/>
            <p:nvPr/>
          </p:nvSpPr>
          <p:spPr>
            <a:xfrm>
              <a:off x="2886456" y="3180405"/>
              <a:ext cx="157286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 </a:t>
              </a:r>
              <a:r>
                <a:rPr lang="en-US" sz="2400" b="1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body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(indented)</a:t>
              </a: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544C9DC5-8B25-A043-91D2-F063D4BE0FB9}"/>
                </a:ext>
              </a:extLst>
            </p:cNvPr>
            <p:cNvSpPr/>
            <p:nvPr/>
          </p:nvSpPr>
          <p:spPr>
            <a:xfrm rot="16200000" flipH="1">
              <a:off x="3558799" y="3106521"/>
              <a:ext cx="1801045" cy="1809763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6502416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" name="Left Bracket 2">
            <a:extLst>
              <a:ext uri="{FF2B5EF4-FFF2-40B4-BE49-F238E27FC236}">
                <a16:creationId xmlns:a16="http://schemas.microsoft.com/office/drawing/2014/main" id="{2A67D05F-ED05-E442-B84F-9B1EEB613D6E}"/>
              </a:ext>
            </a:extLst>
          </p:cNvPr>
          <p:cNvSpPr/>
          <p:nvPr/>
        </p:nvSpPr>
        <p:spPr>
          <a:xfrm>
            <a:off x="5257107" y="2081100"/>
            <a:ext cx="160019" cy="1700212"/>
          </a:xfrm>
          <a:prstGeom prst="leftBracket">
            <a:avLst/>
          </a:prstGeom>
          <a:ln w="38100">
            <a:solidFill>
              <a:srgbClr val="0034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8BBAFBF-9C24-164B-8E68-257B0806753C}"/>
              </a:ext>
            </a:extLst>
          </p:cNvPr>
          <p:cNvSpPr/>
          <p:nvPr/>
        </p:nvSpPr>
        <p:spPr>
          <a:xfrm>
            <a:off x="4902778" y="4124213"/>
            <a:ext cx="2786063" cy="714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444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recap: a “function definition”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6CC4A28-5465-E543-85EE-302FE86A3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01964" y="1123837"/>
            <a:ext cx="7830036" cy="487680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DADF9-BA6D-AE4F-AFFD-56322A778C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68" t="48986" r="66969" b="44923"/>
          <a:stretch/>
        </p:blipFill>
        <p:spPr>
          <a:xfrm>
            <a:off x="4973783" y="3512814"/>
            <a:ext cx="1414463" cy="297073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0864173-9151-D242-B666-92742F8B165F}"/>
              </a:ext>
            </a:extLst>
          </p:cNvPr>
          <p:cNvGrpSpPr/>
          <p:nvPr/>
        </p:nvGrpSpPr>
        <p:grpSpPr>
          <a:xfrm>
            <a:off x="6118064" y="2299756"/>
            <a:ext cx="3693800" cy="1823258"/>
            <a:chOff x="1495753" y="2379655"/>
            <a:chExt cx="3693800" cy="182325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42CC78-4E05-E543-9917-F4F3C8E1E1C4}"/>
                </a:ext>
              </a:extLst>
            </p:cNvPr>
            <p:cNvSpPr txBox="1"/>
            <p:nvPr/>
          </p:nvSpPr>
          <p:spPr>
            <a:xfrm>
              <a:off x="2488171" y="3741248"/>
              <a:ext cx="270138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 </a:t>
              </a:r>
              <a:r>
                <a:rPr lang="en-US" sz="2400" b="1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return </a:t>
              </a:r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(optional)</a:t>
              </a: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:a16="http://schemas.microsoft.com/office/drawing/2014/main" id="{544C9DC5-8B25-A043-91D2-F063D4BE0FB9}"/>
                </a:ext>
              </a:extLst>
            </p:cNvPr>
            <p:cNvSpPr/>
            <p:nvPr/>
          </p:nvSpPr>
          <p:spPr>
            <a:xfrm rot="18900000" flipH="1" flipV="1">
              <a:off x="1495753" y="2379655"/>
              <a:ext cx="1801045" cy="1809763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616107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E77995F0-DA5D-724A-80EA-18EE768A21F2}"/>
              </a:ext>
            </a:extLst>
          </p:cNvPr>
          <p:cNvSpPr/>
          <p:nvPr/>
        </p:nvSpPr>
        <p:spPr>
          <a:xfrm>
            <a:off x="4459433" y="4124213"/>
            <a:ext cx="2786063" cy="714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454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2BD4B-2D37-4941-ABC3-74CB4F15B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 recap: function calls</a:t>
            </a:r>
            <a:endParaRPr lang="en-US" b="1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6CC4A28-5465-E543-85EE-302FE86A3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91128" y="1123837"/>
            <a:ext cx="7830036" cy="4876800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DADF9-BA6D-AE4F-AFFD-56322A778C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580" t="62398" r="12417" b="31743"/>
          <a:stretch/>
        </p:blipFill>
        <p:spPr>
          <a:xfrm>
            <a:off x="4362885" y="4167076"/>
            <a:ext cx="6186487" cy="28574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0AC0B3-9F0A-484C-90F6-D864DD6750D8}"/>
              </a:ext>
            </a:extLst>
          </p:cNvPr>
          <p:cNvSpPr/>
          <p:nvPr/>
        </p:nvSpPr>
        <p:spPr>
          <a:xfrm>
            <a:off x="4348597" y="4452825"/>
            <a:ext cx="2786063" cy="3857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05AF70F-FF01-5E48-9A12-699F62B1104D}"/>
              </a:ext>
            </a:extLst>
          </p:cNvPr>
          <p:cNvGrpSpPr/>
          <p:nvPr/>
        </p:nvGrpSpPr>
        <p:grpSpPr>
          <a:xfrm>
            <a:off x="6869860" y="3000509"/>
            <a:ext cx="3130585" cy="1823258"/>
            <a:chOff x="1495753" y="2379655"/>
            <a:chExt cx="3130585" cy="182325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509889C-EFE8-344A-B531-6889C254A591}"/>
                </a:ext>
              </a:extLst>
            </p:cNvPr>
            <p:cNvSpPr txBox="1"/>
            <p:nvPr/>
          </p:nvSpPr>
          <p:spPr>
            <a:xfrm>
              <a:off x="2508451" y="3741248"/>
              <a:ext cx="211788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 function </a:t>
              </a:r>
              <a:r>
                <a:rPr lang="en-US" sz="2400" b="1" dirty="0">
                  <a:solidFill>
                    <a:srgbClr val="00347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call</a:t>
              </a:r>
              <a:endParaRPr lang="en-US" sz="2400" dirty="0">
                <a:solidFill>
                  <a:srgbClr val="00347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Circular Arrow 13">
              <a:extLst>
                <a:ext uri="{FF2B5EF4-FFF2-40B4-BE49-F238E27FC236}">
                  <a16:creationId xmlns:a16="http://schemas.microsoft.com/office/drawing/2014/main" id="{3578C3D3-EAA2-4942-86C0-0EF2489480CD}"/>
                </a:ext>
              </a:extLst>
            </p:cNvPr>
            <p:cNvSpPr/>
            <p:nvPr/>
          </p:nvSpPr>
          <p:spPr>
            <a:xfrm rot="18900000" flipH="1" flipV="1">
              <a:off x="1495753" y="2379655"/>
              <a:ext cx="1801045" cy="1809763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616107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CF779E6-56BF-CB42-99DF-F14D6160A1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7204" y="4438608"/>
            <a:ext cx="799715" cy="799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672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{44CAA6D2-73C3-084C-8F3A-B537DB3AE7AC}tf10001124</Template>
  <TotalTime>534</TotalTime>
  <Words>377</Words>
  <Application>Microsoft Macintosh PowerPoint</Application>
  <PresentationFormat>Widescreen</PresentationFormat>
  <Paragraphs>66</Paragraphs>
  <Slides>20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Corbel</vt:lpstr>
      <vt:lpstr>Courier</vt:lpstr>
      <vt:lpstr>Courier New</vt:lpstr>
      <vt:lpstr>Wingdings 2</vt:lpstr>
      <vt:lpstr>Frame</vt:lpstr>
      <vt:lpstr>Intro to Coding with Python– More Functions</vt:lpstr>
      <vt:lpstr>Reminder</vt:lpstr>
      <vt:lpstr>Plan for Today</vt:lpstr>
      <vt:lpstr>To recap: a “function definition”</vt:lpstr>
      <vt:lpstr>To recap: a “function definition”</vt:lpstr>
      <vt:lpstr>To recap: a “function definition”</vt:lpstr>
      <vt:lpstr>To recap: a “function definition”</vt:lpstr>
      <vt:lpstr>To recap: a “function definition”</vt:lpstr>
      <vt:lpstr>To recap: function calls</vt:lpstr>
      <vt:lpstr>To recap: function calls</vt:lpstr>
      <vt:lpstr>Definitions vs. calls</vt:lpstr>
      <vt:lpstr>Discussion</vt:lpstr>
      <vt:lpstr>PowerPoint Presentation</vt:lpstr>
      <vt:lpstr>Demo: Rube Goldberg machine</vt:lpstr>
      <vt:lpstr>def addOne(x):</vt:lpstr>
      <vt:lpstr>def doubleIt(x):</vt:lpstr>
      <vt:lpstr>def printWithStars(x):</vt:lpstr>
      <vt:lpstr>def woohoo():</vt:lpstr>
      <vt:lpstr>Discussion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for Everyone – Welcome!</dc:title>
  <dc:creator>Mosca, Ab</dc:creator>
  <cp:lastModifiedBy>Mosca, Ab E.</cp:lastModifiedBy>
  <cp:revision>27</cp:revision>
  <dcterms:created xsi:type="dcterms:W3CDTF">2023-08-03T18:49:17Z</dcterms:created>
  <dcterms:modified xsi:type="dcterms:W3CDTF">2024-02-14T12:26:24Z</dcterms:modified>
</cp:coreProperties>
</file>

<file path=docProps/thumbnail.jpeg>
</file>